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743" r:id="rId1"/>
  </p:sldMasterIdLst>
  <p:sldIdLst>
    <p:sldId id="256" r:id="rId2"/>
    <p:sldId id="257" r:id="rId3"/>
    <p:sldId id="258" r:id="rId4"/>
    <p:sldId id="259" r:id="rId5"/>
    <p:sldId id="362" r:id="rId6"/>
    <p:sldId id="260" r:id="rId7"/>
    <p:sldId id="266" r:id="rId8"/>
    <p:sldId id="261" r:id="rId9"/>
    <p:sldId id="267" r:id="rId10"/>
    <p:sldId id="268" r:id="rId11"/>
    <p:sldId id="270" r:id="rId12"/>
    <p:sldId id="272" r:id="rId13"/>
    <p:sldId id="273" r:id="rId14"/>
    <p:sldId id="274" r:id="rId15"/>
    <p:sldId id="275" r:id="rId16"/>
    <p:sldId id="277" r:id="rId17"/>
    <p:sldId id="278" r:id="rId18"/>
    <p:sldId id="280" r:id="rId19"/>
    <p:sldId id="342" r:id="rId20"/>
    <p:sldId id="343" r:id="rId21"/>
    <p:sldId id="281" r:id="rId22"/>
    <p:sldId id="344" r:id="rId23"/>
    <p:sldId id="345" r:id="rId24"/>
    <p:sldId id="348" r:id="rId25"/>
    <p:sldId id="346" r:id="rId26"/>
    <p:sldId id="347" r:id="rId27"/>
    <p:sldId id="349" r:id="rId28"/>
    <p:sldId id="282" r:id="rId29"/>
    <p:sldId id="283" r:id="rId30"/>
    <p:sldId id="304" r:id="rId31"/>
    <p:sldId id="312" r:id="rId32"/>
    <p:sldId id="325" r:id="rId33"/>
    <p:sldId id="313" r:id="rId34"/>
    <p:sldId id="356" r:id="rId35"/>
    <p:sldId id="351" r:id="rId36"/>
    <p:sldId id="352" r:id="rId37"/>
    <p:sldId id="353" r:id="rId38"/>
    <p:sldId id="357" r:id="rId39"/>
    <p:sldId id="354" r:id="rId40"/>
    <p:sldId id="355" r:id="rId41"/>
    <p:sldId id="350" r:id="rId42"/>
    <p:sldId id="360" r:id="rId43"/>
    <p:sldId id="358" r:id="rId44"/>
    <p:sldId id="359" r:id="rId45"/>
    <p:sldId id="326" r:id="rId46"/>
    <p:sldId id="338" r:id="rId47"/>
    <p:sldId id="327" r:id="rId48"/>
    <p:sldId id="328" r:id="rId49"/>
    <p:sldId id="329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9" r:id="rId58"/>
    <p:sldId id="340" r:id="rId59"/>
    <p:sldId id="341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2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83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1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54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65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5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7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3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5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1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D8218E-673C-4282-B0A3-CCE341052D8C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E60D155-2650-4341-B2D6-4667BB5349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7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www.10000recipe.com/" TargetMode="External"/><Relationship Id="rId4" Type="http://schemas.openxmlformats.org/officeDocument/2006/relationships/hyperlink" Target="https://ohou.s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pang.com/" TargetMode="External"/><Relationship Id="rId2" Type="http://schemas.openxmlformats.org/officeDocument/2006/relationships/hyperlink" Target="https://www.kurly.com/ma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0722" y="3456398"/>
            <a:ext cx="5710555" cy="843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/>
              <a:t>조장 </a:t>
            </a:r>
            <a:r>
              <a:rPr lang="en-US" altLang="ko-KR" b="1" dirty="0"/>
              <a:t>: </a:t>
            </a:r>
            <a:r>
              <a:rPr lang="ko-KR" altLang="en-US" b="1" dirty="0"/>
              <a:t>박현정</a:t>
            </a:r>
            <a:endParaRPr lang="en-US" altLang="ko-KR" b="1" dirty="0"/>
          </a:p>
          <a:p>
            <a:pPr lvl="0">
              <a:lnSpc>
                <a:spcPct val="200000"/>
              </a:lnSpc>
            </a:pPr>
            <a:r>
              <a:rPr lang="ko-KR" altLang="en-US" b="1" dirty="0"/>
              <a:t>조원 </a:t>
            </a:r>
            <a:r>
              <a:rPr lang="en-US" altLang="ko-KR" b="1" dirty="0"/>
              <a:t>: </a:t>
            </a:r>
            <a:r>
              <a:rPr lang="ko-KR" altLang="en-US" b="1" dirty="0" err="1"/>
              <a:t>고은비</a:t>
            </a:r>
            <a:r>
              <a:rPr lang="en-US" altLang="ko-KR" b="1" dirty="0"/>
              <a:t>, </a:t>
            </a:r>
            <a:r>
              <a:rPr lang="ko-KR" altLang="en-US" b="1" dirty="0"/>
              <a:t>박승호</a:t>
            </a:r>
            <a:r>
              <a:rPr lang="en-US" altLang="ko-KR" b="1" dirty="0"/>
              <a:t>, </a:t>
            </a:r>
            <a:r>
              <a:rPr lang="ko-KR" altLang="en-US" b="1" dirty="0" err="1"/>
              <a:t>이건상</a:t>
            </a:r>
            <a:r>
              <a:rPr lang="en-US" altLang="ko-KR" b="1" dirty="0"/>
              <a:t>, </a:t>
            </a:r>
            <a:r>
              <a:rPr lang="ko-KR" altLang="en-US" b="1" dirty="0"/>
              <a:t>이정우</a:t>
            </a:r>
            <a:r>
              <a:rPr lang="en-US" altLang="ko-KR" b="1" dirty="0"/>
              <a:t>, </a:t>
            </a:r>
            <a:r>
              <a:rPr lang="ko-KR" altLang="en-US" b="1" dirty="0"/>
              <a:t>이주한</a:t>
            </a:r>
            <a:r>
              <a:rPr lang="en-US" altLang="ko-KR" b="1" dirty="0"/>
              <a:t>, </a:t>
            </a:r>
            <a:r>
              <a:rPr lang="ko-KR" altLang="en-US" b="1" dirty="0"/>
              <a:t>이준서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396E5D-AD45-4AF6-A371-DE6C74F9D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25" y="866682"/>
            <a:ext cx="5080930" cy="21131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프로젝트 일정표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064" y="892763"/>
            <a:ext cx="11658600" cy="52521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BEE20A-6139-4E58-93CB-B9D4272D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명세서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B8DB00-A5E0-2DBD-2B4F-1A4F1B06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0" y="2162563"/>
            <a:ext cx="9823138" cy="2532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10AB36-EC40-459E-8063-CB21DA06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2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명세서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0D586A-DD25-1111-305A-406CFF6D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81" y="629779"/>
            <a:ext cx="9747637" cy="49910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CA83C5-828C-68EC-6DA4-2DE99980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80" y="5620873"/>
            <a:ext cx="9747637" cy="607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AA72FF-2A08-46A3-8B79-0C5AE4B9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1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명세서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2114C-63A5-EB4F-B011-BA821841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99" y="681318"/>
            <a:ext cx="9763202" cy="5495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0C634C-A1B0-4DA3-B33E-DA1D7751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7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요구사항 명세서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471EFD-04DE-51C3-0581-4598F014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0" y="1609980"/>
            <a:ext cx="9814749" cy="39607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60D816-7A4A-496A-B5B8-F4B0A977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7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UseCase</a:t>
            </a:r>
            <a:r>
              <a:rPr lang="en-US" altLang="ko-KR" sz="1400" b="1" dirty="0"/>
              <a:t> Diagram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D400-79AF-D72C-6039-A5FFB72A1F69}"/>
              </a:ext>
            </a:extLst>
          </p:cNvPr>
          <p:cNvSpPr txBox="1"/>
          <p:nvPr/>
        </p:nvSpPr>
        <p:spPr>
          <a:xfrm>
            <a:off x="4034118" y="344979"/>
            <a:ext cx="412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관리자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1826" y="869596"/>
            <a:ext cx="7069618" cy="52398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A33F99-DD4D-4570-99F2-4424818A5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UseCase</a:t>
            </a:r>
            <a:r>
              <a:rPr lang="en-US" altLang="ko-KR" sz="1400" b="1" dirty="0"/>
              <a:t> Diagram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D400-79AF-D72C-6039-A5FFB72A1F69}"/>
              </a:ext>
            </a:extLst>
          </p:cNvPr>
          <p:cNvSpPr txBox="1"/>
          <p:nvPr/>
        </p:nvSpPr>
        <p:spPr>
          <a:xfrm>
            <a:off x="4034118" y="344979"/>
            <a:ext cx="412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비회원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5467" y="1666725"/>
            <a:ext cx="8553132" cy="4380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8DD6AF-F2FD-4544-B85D-551B225A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UseCase</a:t>
            </a:r>
            <a:r>
              <a:rPr lang="en-US" altLang="ko-KR" sz="1400" b="1" dirty="0"/>
              <a:t> Diagram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D400-79AF-D72C-6039-A5FFB72A1F69}"/>
              </a:ext>
            </a:extLst>
          </p:cNvPr>
          <p:cNvSpPr txBox="1"/>
          <p:nvPr/>
        </p:nvSpPr>
        <p:spPr>
          <a:xfrm>
            <a:off x="4034118" y="344979"/>
            <a:ext cx="412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65D2B-2647-63D1-E7C7-0A5346D4C150}"/>
              </a:ext>
            </a:extLst>
          </p:cNvPr>
          <p:cNvSpPr txBox="1"/>
          <p:nvPr/>
        </p:nvSpPr>
        <p:spPr>
          <a:xfrm>
            <a:off x="2178424" y="1461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C9EE3-A2EA-59DE-B33C-C0079F126646}"/>
              </a:ext>
            </a:extLst>
          </p:cNvPr>
          <p:cNvSpPr txBox="1"/>
          <p:nvPr/>
        </p:nvSpPr>
        <p:spPr>
          <a:xfrm>
            <a:off x="8157882" y="14612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쇼핑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05333" y="1908775"/>
            <a:ext cx="6014879" cy="43590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550" y="1830294"/>
            <a:ext cx="5432495" cy="4437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B6A13F-AC38-40C3-89EF-DB621855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44EC8B-8C22-581F-19CD-117DE5DC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8" y="1566993"/>
            <a:ext cx="5905500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75302A-961D-4C08-AB90-7F43BCA8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6" y="4893097"/>
            <a:ext cx="4505325" cy="981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F0980-F0D1-48B6-A47B-B92040F3598D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</a:t>
            </a:r>
            <a:r>
              <a:rPr lang="en-US" altLang="ko-KR" b="1" dirty="0"/>
              <a:t>, </a:t>
            </a:r>
            <a:r>
              <a:rPr lang="ko-KR" altLang="en-US" b="1" dirty="0"/>
              <a:t>관리자 테이블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7EFCFE-BE02-41BB-B356-3E122D9A6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3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6D60F9-5252-013C-ECCA-B4F39A55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51" y="942659"/>
            <a:ext cx="3586031" cy="1160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767961-D0F8-40B1-B46D-609664FDAEFC}"/>
              </a:ext>
            </a:extLst>
          </p:cNvPr>
          <p:cNvSpPr txBox="1"/>
          <p:nvPr/>
        </p:nvSpPr>
        <p:spPr>
          <a:xfrm>
            <a:off x="3699545" y="344979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레시피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ED83C0-C319-4C53-AE83-68EF0AB3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8" y="2402117"/>
            <a:ext cx="3297005" cy="730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0CDDDB-4E40-496C-9585-A2612DE32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92" y="1791049"/>
            <a:ext cx="3262779" cy="7303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0168C3-F7F7-447E-8BB5-A7C385E9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991" y="2684990"/>
            <a:ext cx="3262779" cy="541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C0959C-C499-4E3B-9D85-8264396E6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042" y="2495843"/>
            <a:ext cx="3837254" cy="730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0EEEFB-7EA8-497F-AB9C-1D29E9E3D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512" y="3879220"/>
            <a:ext cx="3262779" cy="61275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01576B-16E3-4F33-8189-43D67B0B1822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10121381" y="2521365"/>
            <a:ext cx="1" cy="163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F5A065-741E-4F2F-A2DA-CF90B6F9582B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7761782" y="1523007"/>
            <a:ext cx="2359600" cy="26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51C9BDA-C187-4AA5-B22F-AF4255613D19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5755669" y="2103355"/>
            <a:ext cx="213098" cy="39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1D5081-3365-474A-9D3E-7E9FDF8ED54A}"/>
              </a:ext>
            </a:extLst>
          </p:cNvPr>
          <p:cNvCxnSpPr>
            <a:endCxn id="12" idx="0"/>
          </p:cNvCxnSpPr>
          <p:nvPr/>
        </p:nvCxnSpPr>
        <p:spPr>
          <a:xfrm>
            <a:off x="7608815" y="2103355"/>
            <a:ext cx="390087" cy="177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3A60397-9924-4317-8FF3-436745AAC78F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2008854" y="4257529"/>
            <a:ext cx="1631391" cy="3901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A0216AC-DC95-424C-910B-B2D0F4B453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35780" y="2617558"/>
            <a:ext cx="2734522" cy="545420"/>
          </a:xfrm>
          <a:prstGeom prst="bentConnector3">
            <a:avLst>
              <a:gd name="adj1" fmla="val 90188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7494143-628C-4EB1-A804-D34D2BDED2AE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1816151" y="1523007"/>
            <a:ext cx="2359600" cy="8791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2880" y="4743450"/>
            <a:ext cx="3654163" cy="8000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8460D7-DD69-4B40-9506-0AB64C4719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8B83F-E2E6-1530-F1FB-91834AE58A26}"/>
              </a:ext>
            </a:extLst>
          </p:cNvPr>
          <p:cNvSpPr txBox="1"/>
          <p:nvPr/>
        </p:nvSpPr>
        <p:spPr>
          <a:xfrm>
            <a:off x="372035" y="69028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37C91-FEDE-FFE8-5A3B-B6F83F6B79D4}"/>
              </a:ext>
            </a:extLst>
          </p:cNvPr>
          <p:cNvSpPr txBox="1"/>
          <p:nvPr/>
        </p:nvSpPr>
        <p:spPr>
          <a:xfrm>
            <a:off x="3155576" y="2567721"/>
            <a:ext cx="2817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※ </a:t>
            </a:r>
            <a:r>
              <a:rPr lang="ko-KR" altLang="en-US" sz="1600" b="1" dirty="0"/>
              <a:t>프로젝트 소개 </a:t>
            </a:r>
            <a:r>
              <a:rPr lang="en-US" altLang="ko-KR" sz="1600" b="1" dirty="0"/>
              <a:t>(4p ~ 6p)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※ </a:t>
            </a:r>
            <a:r>
              <a:rPr lang="ko-KR" altLang="en-US" sz="1600" b="1" dirty="0"/>
              <a:t>벤치마킹 </a:t>
            </a:r>
            <a:r>
              <a:rPr lang="en-US" altLang="ko-KR" sz="1600" b="1" dirty="0"/>
              <a:t>(7p ~ 8p)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※ </a:t>
            </a:r>
            <a:r>
              <a:rPr lang="ko-KR" altLang="en-US" sz="1600" b="1" dirty="0"/>
              <a:t>개발환경 </a:t>
            </a:r>
            <a:r>
              <a:rPr lang="en-US" altLang="ko-KR" sz="1600" b="1" dirty="0"/>
              <a:t>(9p)</a:t>
            </a:r>
          </a:p>
          <a:p>
            <a:endParaRPr lang="ko-KR" alt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756212" y="1005004"/>
            <a:ext cx="77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01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CBDE9-1F8C-B209-13F9-0CB3EC6CA328}"/>
              </a:ext>
            </a:extLst>
          </p:cNvPr>
          <p:cNvSpPr txBox="1"/>
          <p:nvPr/>
        </p:nvSpPr>
        <p:spPr>
          <a:xfrm>
            <a:off x="7530353" y="1005004"/>
            <a:ext cx="77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3155576" y="1757082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RecipeMall</a:t>
            </a:r>
            <a:r>
              <a:rPr lang="ko-KR" altLang="en-US" sz="2000" b="1" dirty="0"/>
              <a:t>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2C8DE-2336-D669-206B-8818A4A117BF}"/>
              </a:ext>
            </a:extLst>
          </p:cNvPr>
          <p:cNvSpPr txBox="1"/>
          <p:nvPr/>
        </p:nvSpPr>
        <p:spPr>
          <a:xfrm>
            <a:off x="6853517" y="1757082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RecipeMall</a:t>
            </a:r>
            <a:r>
              <a:rPr lang="ko-KR" altLang="en-US" sz="2000" b="1" dirty="0"/>
              <a:t>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0904" y="2567721"/>
            <a:ext cx="33661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※ </a:t>
            </a:r>
            <a:r>
              <a:rPr lang="ko-KR" altLang="en-US" sz="1600" b="1" dirty="0"/>
              <a:t>프로젝트 일정표 </a:t>
            </a:r>
            <a:r>
              <a:rPr lang="en-US" altLang="ko-KR" sz="1600" b="1" dirty="0"/>
              <a:t>(11p)</a:t>
            </a:r>
          </a:p>
          <a:p>
            <a:pPr lvl="0"/>
            <a:endParaRPr lang="en-US" altLang="ko-KR" sz="1600" b="1" dirty="0"/>
          </a:p>
          <a:p>
            <a:r>
              <a:rPr lang="en-US" altLang="ko-KR" sz="1600" b="1" dirty="0"/>
              <a:t>※ </a:t>
            </a:r>
            <a:r>
              <a:rPr lang="ko-KR" altLang="en-US" sz="1600" b="1" dirty="0"/>
              <a:t>요구사항 정의서 </a:t>
            </a:r>
            <a:r>
              <a:rPr lang="en-US" altLang="ko-KR" sz="1600" b="1" dirty="0"/>
              <a:t>(12p ~ 15p)</a:t>
            </a:r>
          </a:p>
          <a:p>
            <a:pPr lvl="0"/>
            <a:endParaRPr lang="en-US" altLang="ko-KR" sz="1600" b="1" dirty="0"/>
          </a:p>
          <a:p>
            <a:r>
              <a:rPr lang="en-US" altLang="ko-KR" sz="1600" b="1" dirty="0"/>
              <a:t>※ </a:t>
            </a:r>
            <a:r>
              <a:rPr lang="en-US" altLang="ko-KR" sz="1600" b="1" dirty="0" err="1"/>
              <a:t>UseCase</a:t>
            </a:r>
            <a:r>
              <a:rPr lang="en-US" altLang="ko-KR" sz="1600" b="1" dirty="0"/>
              <a:t> Diagram (16p ~ 18p)</a:t>
            </a:r>
          </a:p>
          <a:p>
            <a:pPr lvl="0"/>
            <a:endParaRPr lang="en-US" altLang="ko-KR" sz="1600" b="1" dirty="0"/>
          </a:p>
          <a:p>
            <a:r>
              <a:rPr lang="en-US" altLang="ko-KR" sz="1600" b="1" dirty="0"/>
              <a:t>※ </a:t>
            </a:r>
            <a:r>
              <a:rPr lang="ko-KR" altLang="en-US" sz="1600" b="1" dirty="0"/>
              <a:t>테이블 설계 </a:t>
            </a:r>
            <a:r>
              <a:rPr lang="en-US" altLang="ko-KR" sz="1600" b="1" dirty="0"/>
              <a:t>(19p ~ 30p)</a:t>
            </a:r>
          </a:p>
          <a:p>
            <a:pPr lvl="0"/>
            <a:endParaRPr lang="en-US" altLang="ko-KR" sz="1600" b="1" dirty="0"/>
          </a:p>
          <a:p>
            <a:r>
              <a:rPr lang="en-US" altLang="ko-KR" sz="1600" b="1" dirty="0"/>
              <a:t>※ </a:t>
            </a:r>
            <a:r>
              <a:rPr lang="ko-KR" altLang="en-US" sz="1600" b="1" dirty="0"/>
              <a:t>스토리보드 </a:t>
            </a:r>
            <a:r>
              <a:rPr lang="en-US" altLang="ko-KR" sz="1600" b="1" dirty="0"/>
              <a:t>(31p ~ 59p)</a:t>
            </a:r>
          </a:p>
          <a:p>
            <a:pPr lvl="0"/>
            <a:endParaRPr lang="ko-KR" altLang="en-US" sz="1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4559F-B4CF-1742-2EB3-97B5E32E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5" y="1940304"/>
            <a:ext cx="4552950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E1922-4A98-4EBE-808A-69077F3DB280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자유게시판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9518C1-A2B4-4720-9BBF-C857B6BC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4332698"/>
            <a:ext cx="4552950" cy="12954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C24E4B2-097C-45C0-9C95-4785B9E9A868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6096000" y="3692904"/>
            <a:ext cx="0" cy="63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D544A21-DF5D-4E84-88EF-5937B023B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8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4A5C3C-BD5A-3481-CECB-F1E189DA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676400"/>
            <a:ext cx="5895975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26600-C832-43B7-832B-15912339F51D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일대일 문의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15E01F-8BC9-4BFE-A6A7-D6EE4EEB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2" y="4267987"/>
            <a:ext cx="5876925" cy="1123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811E96-05CF-492F-A0D7-BAF3F985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76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0D29AE-3308-50BB-23CF-067A6A20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1771650"/>
            <a:ext cx="5553075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8B08A-7ADC-4904-9622-C53290470BE8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상품 정보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D8B49A-BCE9-4941-A55A-53EB55CA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7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71519E-F601-1DD1-7762-ABAC3D26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2624137"/>
            <a:ext cx="5876925" cy="1609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0F897-823C-41EF-833B-5C9F2D0FBF4D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장바구니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F4BD71-BB72-4D87-B071-E02242DE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6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F98CD7-4DA5-DBFB-9A92-CBFBF6F5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42" y="2390773"/>
            <a:ext cx="4429125" cy="207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9C101-CBA9-487E-AB9F-2FD48F18041C}"/>
              </a:ext>
            </a:extLst>
          </p:cNvPr>
          <p:cNvSpPr txBox="1"/>
          <p:nvPr/>
        </p:nvSpPr>
        <p:spPr>
          <a:xfrm>
            <a:off x="3699545" y="922789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주문 정보 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F2383E-BAF6-4837-9869-8484BAEF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233" y="2938460"/>
            <a:ext cx="4429125" cy="981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428392-6DDF-45AF-A09B-755A60C88290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14D74F-743F-47DC-B9C0-CF9A5B1FC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8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6ACF07-34C0-12F8-E54A-19BC38C3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2466975"/>
            <a:ext cx="5553075" cy="1924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78528-42FF-4F01-B6F5-A53AE143A493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상품 리뷰 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3945C-8145-494C-BE6C-8BF1974A70DA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3504F8-88B2-4391-9E48-44AD18A4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071B8A-3236-4EF2-6670-24B220ED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7" y="2547937"/>
            <a:ext cx="5572125" cy="1762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0B09F-84BC-4D4A-B84E-D0A55D0D1346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상품 문의 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20947-2088-49EB-B19F-9A554596EFFA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038FAA-5580-41E3-AA57-F3DCCA09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FE8235-A092-D5D9-F041-83AADFB8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547937"/>
            <a:ext cx="5895975" cy="1762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2545F-977B-44CF-85E7-4DF9DB50F4C2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배송지</a:t>
            </a:r>
            <a:r>
              <a:rPr lang="ko-KR" altLang="en-US" b="1" dirty="0"/>
              <a:t> 정보 테이블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B0A8B-F7EF-4253-91CE-68BB09286BDE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D7DF12-710B-4711-B7C5-A13D05FDF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13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D486E-DEA2-A7C6-C138-3AB132A3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2781300"/>
            <a:ext cx="5876925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91386-8F4D-49BD-8BF8-8CBC630B5EB6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자주하는 질문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ACC3C-BC3C-4C71-932B-5C9AD84EC0A8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9B8710-C084-4012-9179-089D8B39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3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0DD3A8-B2C1-5A10-AA00-8DBF1048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2781300"/>
            <a:ext cx="5886450" cy="129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3483E-D4DA-488F-AFD0-3EEE23F902AB}"/>
              </a:ext>
            </a:extLst>
          </p:cNvPr>
          <p:cNvSpPr txBox="1"/>
          <p:nvPr/>
        </p:nvSpPr>
        <p:spPr>
          <a:xfrm>
            <a:off x="3699545" y="931178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공지사항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23E5C-C876-4D21-AECD-E0D5E48F4C6A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 설계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26B53E-641E-498C-B607-FD5A494A7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7646894" y="1503820"/>
            <a:ext cx="1021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01</a:t>
            </a:r>
            <a:endParaRPr lang="ko-KR" alt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6354480" y="3052482"/>
            <a:ext cx="3606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/>
              <a:t>RecipeMall</a:t>
            </a:r>
            <a:endParaRPr lang="en-US" altLang="ko-KR" sz="5400" dirty="0"/>
          </a:p>
          <a:p>
            <a:r>
              <a:rPr lang="en-US" altLang="ko-KR" sz="5400" dirty="0"/>
              <a:t>    </a:t>
            </a:r>
            <a:r>
              <a:rPr lang="ko-KR" altLang="en-US" sz="5400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F7534-CF86-4D22-9B5A-C19BF0842526}"/>
              </a:ext>
            </a:extLst>
          </p:cNvPr>
          <p:cNvSpPr txBox="1"/>
          <p:nvPr/>
        </p:nvSpPr>
        <p:spPr>
          <a:xfrm>
            <a:off x="5078192" y="4806808"/>
            <a:ext cx="6159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프로젝트 소개</a:t>
            </a:r>
            <a:r>
              <a:rPr lang="en-US" altLang="ko-KR" sz="1600" dirty="0"/>
              <a:t>, </a:t>
            </a:r>
            <a:r>
              <a:rPr lang="ko-KR" altLang="en-US" sz="1600" dirty="0"/>
              <a:t>주제 선정 이유</a:t>
            </a:r>
            <a:r>
              <a:rPr lang="en-US" altLang="ko-KR" sz="1600" dirty="0"/>
              <a:t>, </a:t>
            </a:r>
            <a:r>
              <a:rPr lang="ko-KR" altLang="en-US" sz="1600" dirty="0"/>
              <a:t>개발 목적</a:t>
            </a:r>
            <a:r>
              <a:rPr lang="en-US" altLang="ko-KR" sz="1600" dirty="0"/>
              <a:t>,</a:t>
            </a:r>
            <a:r>
              <a:rPr lang="ko-KR" altLang="en-US" sz="1600" dirty="0"/>
              <a:t> 벤치마킹</a:t>
            </a:r>
            <a:r>
              <a:rPr lang="en-US" altLang="ko-KR" sz="1600" dirty="0"/>
              <a:t>,</a:t>
            </a:r>
            <a:r>
              <a:rPr lang="ko-KR" altLang="en-US" sz="1600" dirty="0"/>
              <a:t> 개발환경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3536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3340" y="686750"/>
            <a:ext cx="3881718" cy="55608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19080" y="686380"/>
            <a:ext cx="4040727" cy="55608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FB674D-CA08-918F-CB67-847DEFAB979C}"/>
              </a:ext>
            </a:extLst>
          </p:cNvPr>
          <p:cNvSpPr txBox="1"/>
          <p:nvPr/>
        </p:nvSpPr>
        <p:spPr>
          <a:xfrm>
            <a:off x="4827711" y="45550"/>
            <a:ext cx="26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Index main </a:t>
            </a:r>
            <a:r>
              <a:rPr lang="ko-KR" altLang="en-US" sz="2400" b="1" dirty="0"/>
              <a:t>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D677BC-FB95-44CA-B527-A08B2EB7C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9A403A-A60F-1B70-88FC-C836BB59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76" y="1991054"/>
            <a:ext cx="2972735" cy="338901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F3204CF-6752-8EFB-CB23-53DD696F8AC1}"/>
              </a:ext>
            </a:extLst>
          </p:cNvPr>
          <p:cNvSpPr/>
          <p:nvPr/>
        </p:nvSpPr>
        <p:spPr>
          <a:xfrm>
            <a:off x="3675530" y="3196986"/>
            <a:ext cx="2420470" cy="9771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393F06-C68C-207C-2FFA-C5A88C974822}"/>
              </a:ext>
            </a:extLst>
          </p:cNvPr>
          <p:cNvSpPr txBox="1"/>
          <p:nvPr/>
        </p:nvSpPr>
        <p:spPr>
          <a:xfrm>
            <a:off x="923365" y="686750"/>
            <a:ext cx="27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회원가입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84B2D9-87DD-1606-FB19-034A18146A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59" y="1368790"/>
            <a:ext cx="4021260" cy="39961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478E64-56E7-4CB0-8E91-AB11F9E54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59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35370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 후 </a:t>
            </a:r>
            <a:r>
              <a:rPr lang="ko-KR" altLang="en-US" b="1" dirty="0" err="1"/>
              <a:t>메인페이지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56D22A-29B3-2F83-86E9-2CB7597C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63" y="1280387"/>
            <a:ext cx="9651720" cy="4427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27D14-52A4-4B54-AE28-FECB09EA5FF2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F74ED5-1552-409C-99BC-2671DF47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5305" y="969968"/>
            <a:ext cx="4761390" cy="5269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A0C32-A933-4350-8C24-00BA0AAB36A0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C29BD-4682-4CF4-B3A1-253E4BBD89F4}"/>
              </a:ext>
            </a:extLst>
          </p:cNvPr>
          <p:cNvSpPr txBox="1"/>
          <p:nvPr/>
        </p:nvSpPr>
        <p:spPr>
          <a:xfrm>
            <a:off x="885265" y="686750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레시피 카테고리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4A0C78-0FED-46EB-8BC5-6138C8470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96483" y="969966"/>
            <a:ext cx="4599034" cy="5281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7A632-CFFC-4BF5-A4A1-CC9D9954F036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8F775-9F16-4CF7-93A1-A6718BC860E4}"/>
              </a:ext>
            </a:extLst>
          </p:cNvPr>
          <p:cNvSpPr txBox="1"/>
          <p:nvPr/>
        </p:nvSpPr>
        <p:spPr>
          <a:xfrm>
            <a:off x="923365" y="683493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레시피 등록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9BB080-D36C-4D4F-A7BB-EFACA6F75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9336" y="1338384"/>
            <a:ext cx="4916044" cy="4889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3656" y="1416277"/>
            <a:ext cx="4210975" cy="481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854E5-EBCE-4C41-9906-ABC050085147}"/>
              </a:ext>
            </a:extLst>
          </p:cNvPr>
          <p:cNvSpPr txBox="1"/>
          <p:nvPr/>
        </p:nvSpPr>
        <p:spPr>
          <a:xfrm>
            <a:off x="923365" y="686750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레시피 상세보기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EDDB02-DD41-4DF3-B5F8-03AFF23E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42470" y="969967"/>
            <a:ext cx="4907060" cy="5294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48F3A-C300-4B5F-BE3D-FFC8A3E5FDD5}"/>
              </a:ext>
            </a:extLst>
          </p:cNvPr>
          <p:cNvSpPr txBox="1"/>
          <p:nvPr/>
        </p:nvSpPr>
        <p:spPr>
          <a:xfrm>
            <a:off x="904315" y="686750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레시피 베스트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1BF72D-5FED-47AC-80BB-D72A7AD4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1863" y="1055376"/>
            <a:ext cx="7208273" cy="5222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F9F03-05B9-4E12-9542-C7BC65620CDA}"/>
              </a:ext>
            </a:extLst>
          </p:cNvPr>
          <p:cNvSpPr txBox="1"/>
          <p:nvPr/>
        </p:nvSpPr>
        <p:spPr>
          <a:xfrm>
            <a:off x="923365" y="686045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자유게시판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49B7D1-B566-4D99-A2FE-D414B6551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8203" y="1137380"/>
            <a:ext cx="7795593" cy="5116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29D48-5B35-4FE0-9BF1-DCC7B99BDA78}"/>
              </a:ext>
            </a:extLst>
          </p:cNvPr>
          <p:cNvSpPr txBox="1"/>
          <p:nvPr/>
        </p:nvSpPr>
        <p:spPr>
          <a:xfrm>
            <a:off x="923365" y="768048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자유게시판 게시글 입력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3D7E16-F9E0-4046-9A15-05510E39E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67552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RecipeMall</a:t>
            </a:r>
            <a:r>
              <a:rPr lang="ko-KR" altLang="en-US" sz="1400" dirty="0"/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4065" y="994144"/>
            <a:ext cx="5463869" cy="5264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E23B3-839B-44D1-BDDE-1E6CB179ED9B}"/>
              </a:ext>
            </a:extLst>
          </p:cNvPr>
          <p:cNvSpPr txBox="1"/>
          <p:nvPr/>
        </p:nvSpPr>
        <p:spPr>
          <a:xfrm>
            <a:off x="654917" y="690993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자유게시판 글 상세보기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B32F8C-5735-41A1-A92C-945AB816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541058" y="187080"/>
            <a:ext cx="5109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RecipeMall</a:t>
            </a:r>
            <a:r>
              <a:rPr lang="ko-KR" altLang="en-US" sz="3200" b="1" dirty="0"/>
              <a:t> 프로젝트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2944777" y="1081779"/>
            <a:ext cx="74240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본인만의 레시피를 사용자 모두와 공유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정보 열람 후 </a:t>
            </a:r>
            <a:r>
              <a:rPr lang="ko-KR" altLang="en-US" sz="1600" b="1" dirty="0" err="1"/>
              <a:t>좋아요를</a:t>
            </a:r>
            <a:r>
              <a:rPr lang="ko-KR" altLang="en-US" sz="1600" b="1" dirty="0"/>
              <a:t> 누를 수 있음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게시글마다</a:t>
            </a:r>
            <a:r>
              <a:rPr lang="ko-KR" altLang="en-US" sz="1600" b="1" dirty="0"/>
              <a:t> 받은 </a:t>
            </a:r>
            <a:r>
              <a:rPr lang="ko-KR" altLang="en-US" sz="1600" b="1" dirty="0" err="1"/>
              <a:t>좋아요를</a:t>
            </a:r>
            <a:r>
              <a:rPr lang="ko-KR" altLang="en-US" sz="1600" b="1" dirty="0"/>
              <a:t> 통해 일간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주간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월간 베스트 레시피 선정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자유게시판을 통해 </a:t>
            </a:r>
            <a:r>
              <a:rPr lang="ko-KR" altLang="en-US" sz="1600" b="1" dirty="0" err="1"/>
              <a:t>사용자끼리의</a:t>
            </a:r>
            <a:r>
              <a:rPr lang="ko-KR" altLang="en-US" sz="1600" b="1" dirty="0"/>
              <a:t> 소통 가능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레시피에 들어가는 재료는 바로 구매까지 이어짐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맘에 드는 상품은 장바구니에 담을 수 있음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구매 시 </a:t>
            </a:r>
            <a:r>
              <a:rPr lang="ko-KR" altLang="en-US" sz="1600" b="1" dirty="0" err="1"/>
              <a:t>별점과</a:t>
            </a:r>
            <a:r>
              <a:rPr lang="ko-KR" altLang="en-US" sz="1600" b="1" dirty="0"/>
              <a:t> 리뷰를 달 수 있음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상품마다 받은 별점으로 베스트 상품 선정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상품에 대해 궁금하거나 문제가 있을 시 문의를 통해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관리자는 언제나 사용자와 소통 가능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A432B-9A2A-4D85-835C-1E54F791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54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2188AD-FF5A-F32C-D588-13806AEC5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17" y="1773674"/>
            <a:ext cx="9134366" cy="4357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AC378-6D92-43E0-8559-F39273792105}"/>
              </a:ext>
            </a:extLst>
          </p:cNvPr>
          <p:cNvSpPr txBox="1"/>
          <p:nvPr/>
        </p:nvSpPr>
        <p:spPr>
          <a:xfrm>
            <a:off x="904315" y="686750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자유게시판 글 수정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8CDACB-A293-430D-A244-464C8BBA7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41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7032" y="1318162"/>
            <a:ext cx="3732018" cy="49504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13132"/>
            <a:ext cx="3897139" cy="4954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7D09E-0404-4BDA-B26B-FDFA124D53BE}"/>
              </a:ext>
            </a:extLst>
          </p:cNvPr>
          <p:cNvSpPr txBox="1"/>
          <p:nvPr/>
        </p:nvSpPr>
        <p:spPr>
          <a:xfrm>
            <a:off x="923365" y="695158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쇼핑 카테고리</a:t>
            </a:r>
            <a:r>
              <a:rPr lang="en-US" altLang="ko-KR" b="1" dirty="0"/>
              <a:t>,</a:t>
            </a:r>
            <a:r>
              <a:rPr lang="ko-KR" altLang="en-US" b="1" dirty="0"/>
              <a:t>상품 상세정보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20477B-1036-4BD1-951D-854234F0D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8370" y="1145367"/>
            <a:ext cx="3721238" cy="5139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5253" y="1145367"/>
            <a:ext cx="4778907" cy="5139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EC5C24-4623-4643-884A-00CD94DB4CB6}"/>
              </a:ext>
            </a:extLst>
          </p:cNvPr>
          <p:cNvSpPr txBox="1"/>
          <p:nvPr/>
        </p:nvSpPr>
        <p:spPr>
          <a:xfrm>
            <a:off x="923365" y="686750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베스트 상품</a:t>
            </a:r>
            <a:r>
              <a:rPr lang="en-US" altLang="ko-KR" b="1" dirty="0"/>
              <a:t>,</a:t>
            </a:r>
            <a:r>
              <a:rPr lang="ko-KR" altLang="en-US" b="1" dirty="0"/>
              <a:t>계절별 대표 상품 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8259E3-F48B-45CD-8CD9-5D39F76C9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7552" y="1269580"/>
            <a:ext cx="4474068" cy="49680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55403" y="1269579"/>
            <a:ext cx="5121914" cy="4968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0F5199-42F9-13E8-CC3F-B5BE34B08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813" y="2692153"/>
            <a:ext cx="2111792" cy="227046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AC3EBBE-E303-B98F-2828-2D4F814940B1}"/>
              </a:ext>
            </a:extLst>
          </p:cNvPr>
          <p:cNvCxnSpPr>
            <a:cxnSpLocks/>
          </p:cNvCxnSpPr>
          <p:nvPr/>
        </p:nvCxnSpPr>
        <p:spPr>
          <a:xfrm flipV="1">
            <a:off x="6693763" y="3080551"/>
            <a:ext cx="2013050" cy="128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3D7A30-4D69-4210-875D-E519AB7FEFA5}"/>
              </a:ext>
            </a:extLst>
          </p:cNvPr>
          <p:cNvSpPr txBox="1"/>
          <p:nvPr/>
        </p:nvSpPr>
        <p:spPr>
          <a:xfrm>
            <a:off x="852326" y="686750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문의</a:t>
            </a:r>
            <a:r>
              <a:rPr lang="en-US" altLang="ko-KR" b="1" dirty="0"/>
              <a:t>, </a:t>
            </a:r>
            <a:r>
              <a:rPr lang="ko-KR" altLang="en-US" b="1" dirty="0"/>
              <a:t>상품 결제 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1E668F-2E65-4002-9FF2-753BCA23F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25320" y="1181378"/>
            <a:ext cx="7541359" cy="50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157B0-3C68-4EBF-9C69-3052935566A3}"/>
              </a:ext>
            </a:extLst>
          </p:cNvPr>
          <p:cNvSpPr txBox="1"/>
          <p:nvPr/>
        </p:nvSpPr>
        <p:spPr>
          <a:xfrm>
            <a:off x="894790" y="686750"/>
            <a:ext cx="39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결제 완료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A30FBA-AA95-4E8D-8A2B-926DD2B49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49361"/>
            <a:ext cx="27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1010" y="1040957"/>
            <a:ext cx="6624906" cy="52257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8F5C8-7D23-469A-B576-06FB4590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04315" y="671625"/>
            <a:ext cx="320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회원정보 수정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09948" y="1040957"/>
            <a:ext cx="6372103" cy="52054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F28724-98D3-4120-950B-0B8639BC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48820"/>
            <a:ext cx="53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주문목록</a:t>
            </a:r>
            <a:r>
              <a:rPr lang="en-US" altLang="ko-KR" b="1" dirty="0"/>
              <a:t>/</a:t>
            </a:r>
            <a:r>
              <a:rPr lang="ko-KR" altLang="en-US" b="1" dirty="0"/>
              <a:t>배송조회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0791" y="1040957"/>
            <a:ext cx="5879872" cy="5192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CD59A0-3C48-49FF-A35F-A16394AD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27121"/>
            <a:ext cx="5726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배송지</a:t>
            </a:r>
            <a:r>
              <a:rPr lang="ko-KR" altLang="en-US" b="1" dirty="0"/>
              <a:t> 관리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5791" y="1040957"/>
            <a:ext cx="6660417" cy="51899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4F2E57-55A4-4B56-84A4-69558D5F6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4" y="692175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장바구니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0920" y="1156697"/>
            <a:ext cx="4410159" cy="50551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C3B349-A17F-4ABF-B325-481FAD97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4910807" y="188233"/>
            <a:ext cx="2554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개발 목적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DDAA0C-2C18-46A4-980B-0A358B5F2F7E}"/>
              </a:ext>
            </a:extLst>
          </p:cNvPr>
          <p:cNvSpPr/>
          <p:nvPr/>
        </p:nvSpPr>
        <p:spPr>
          <a:xfrm>
            <a:off x="3048000" y="982176"/>
            <a:ext cx="6096000" cy="42096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최근 유튜브 등 여러 커뮤니티에서 요리 레시피 관련 자료가 </a:t>
            </a:r>
            <a:r>
              <a:rPr lang="ko-KR" altLang="en-US" sz="1500" b="1" dirty="0" err="1"/>
              <a:t>많아짐으로써</a:t>
            </a:r>
            <a:r>
              <a:rPr lang="ko-KR" altLang="en-US" sz="1500" b="1" dirty="0"/>
              <a:t> 사용자간 레시피를 공유하고 레시피에 사용되는 재료를 구매까지 연결해 실생활과 연계를 유도해 사용자의 편리한 접근성을 추구</a:t>
            </a:r>
            <a:endParaRPr lang="en-US" altLang="ko-KR" sz="1500" b="1" dirty="0"/>
          </a:p>
          <a:p>
            <a:pPr>
              <a:lnSpc>
                <a:spcPct val="150000"/>
              </a:lnSpc>
            </a:pPr>
            <a:endParaRPr lang="en-US" altLang="ko-KR" sz="15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자유게시판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댓글 소통을 통해 사용자 간 정보 공유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빠른 피드백이 가능</a:t>
            </a:r>
            <a:endParaRPr lang="en-US" altLang="ko-KR" sz="15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기존 타 사이트들은 레시피 검색과 상품 구매가 연계되어 있지 않음</a:t>
            </a:r>
            <a:r>
              <a:rPr lang="en-US" altLang="ko-KR" sz="1500" b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기존의 사이트들의 단점을 보완하고 장점들을 통합해 소비자들의 용이한 접근성을 고려한 사이트를 개발</a:t>
            </a:r>
            <a:r>
              <a:rPr lang="en-US" altLang="ko-KR" sz="1500" b="1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6893F6-151D-4742-88FC-EBEF1B28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76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885265" y="668260"/>
            <a:ext cx="35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문의 내역 확인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4669" y="1142543"/>
            <a:ext cx="6642662" cy="50987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A06214-8335-4786-90E3-55F95803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13840" y="654940"/>
            <a:ext cx="432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리뷰 페이지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7" y="1069809"/>
            <a:ext cx="5745006" cy="51463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EE91C0-74F3-4E30-83DA-7D8D2248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13840" y="626204"/>
            <a:ext cx="405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작성 글 확인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1352" y="1119627"/>
            <a:ext cx="6669295" cy="51121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F9660B-00B4-4EED-8B4F-3E74A7A1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885265" y="644388"/>
            <a:ext cx="406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작성 댓글 확인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9962" y="970126"/>
            <a:ext cx="6094124" cy="5243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9DD0D0-8428-4C0B-BC72-24FFE2D29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35204"/>
            <a:ext cx="398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자주하는 질문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7935" y="1040957"/>
            <a:ext cx="6536129" cy="5120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924BA-57E6-4401-95CC-3C797239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923365" y="664967"/>
            <a:ext cx="560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일대일 문의 목록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799" y="1034299"/>
            <a:ext cx="6642662" cy="50987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2540" y="2150647"/>
            <a:ext cx="5195333" cy="409642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573096B-7CA0-B375-D02E-A00B040A5D2D}"/>
              </a:ext>
            </a:extLst>
          </p:cNvPr>
          <p:cNvCxnSpPr>
            <a:cxnSpLocks/>
          </p:cNvCxnSpPr>
          <p:nvPr/>
        </p:nvCxnSpPr>
        <p:spPr>
          <a:xfrm flipV="1">
            <a:off x="5841507" y="3036163"/>
            <a:ext cx="1098954" cy="73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A618AA9-BF98-49C3-BF7D-2F9B6AF97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300F3-F98A-6ECF-4A8C-78E7749E3A89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C1B13-4890-A157-8813-423C6E34BF31}"/>
              </a:ext>
            </a:extLst>
          </p:cNvPr>
          <p:cNvSpPr txBox="1"/>
          <p:nvPr/>
        </p:nvSpPr>
        <p:spPr>
          <a:xfrm>
            <a:off x="847165" y="663613"/>
            <a:ext cx="49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일대일문의 상세보기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6751" y="1040957"/>
            <a:ext cx="8098497" cy="5244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E816E0-72DB-4BAB-A6A8-92B61670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4765" y="1148267"/>
            <a:ext cx="7122470" cy="5077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13D0BB-82E9-6F2D-D83D-5695D5D06691}"/>
              </a:ext>
            </a:extLst>
          </p:cNvPr>
          <p:cNvSpPr txBox="1"/>
          <p:nvPr/>
        </p:nvSpPr>
        <p:spPr>
          <a:xfrm>
            <a:off x="875740" y="631921"/>
            <a:ext cx="49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공지사항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27404-2273-4182-BACB-B6DFCEE19317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32EF6E-B396-4C8D-A893-9EEF13AD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0C4B7B-3021-AD38-A2E1-1784042747C0}"/>
              </a:ext>
            </a:extLst>
          </p:cNvPr>
          <p:cNvSpPr txBox="1"/>
          <p:nvPr/>
        </p:nvSpPr>
        <p:spPr>
          <a:xfrm>
            <a:off x="875740" y="686750"/>
            <a:ext cx="49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공지사항 상세보기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64C3F-DDC3-5BE7-0F5D-874E0278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1646622"/>
            <a:ext cx="9697803" cy="4610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7E06D-05F1-4F9E-A736-E6DC9AEE5F46}"/>
              </a:ext>
            </a:extLst>
          </p:cNvPr>
          <p:cNvSpPr txBox="1"/>
          <p:nvPr/>
        </p:nvSpPr>
        <p:spPr>
          <a:xfrm>
            <a:off x="10088843" y="221868"/>
            <a:ext cx="163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스토리보드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5E1759-8358-40D5-8BCC-20FBB2CE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69F518-0BB1-F57A-E024-C314EB9EA54C}"/>
              </a:ext>
            </a:extLst>
          </p:cNvPr>
          <p:cNvSpPr txBox="1"/>
          <p:nvPr/>
        </p:nvSpPr>
        <p:spPr>
          <a:xfrm>
            <a:off x="4069975" y="2967335"/>
            <a:ext cx="405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감사합니다</a:t>
            </a:r>
            <a:r>
              <a:rPr lang="en-US" altLang="ko-KR" sz="5400" dirty="0"/>
              <a:t>.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27891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285563" y="170712"/>
            <a:ext cx="562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RecipeMall</a:t>
            </a:r>
            <a:r>
              <a:rPr lang="ko-KR" altLang="en-US" sz="3200" b="1" dirty="0"/>
              <a:t> 벤치마킹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레시피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C91F87-61A2-3749-676B-1545DA08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2270567"/>
            <a:ext cx="5181600" cy="3010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146782-AD11-BB9B-6EE0-7728CB03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70567"/>
            <a:ext cx="5181600" cy="3010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30B9C-9DC6-A6DE-3639-130C88C3F04A}"/>
              </a:ext>
            </a:extLst>
          </p:cNvPr>
          <p:cNvSpPr txBox="1"/>
          <p:nvPr/>
        </p:nvSpPr>
        <p:spPr>
          <a:xfrm>
            <a:off x="6979023" y="1287264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오늘의집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>
                <a:hlinkClick r:id="rId4"/>
              </a:rPr>
              <a:t>https://ohou.se/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9A254-CC17-CE68-4B2E-5B179687D8CA}"/>
              </a:ext>
            </a:extLst>
          </p:cNvPr>
          <p:cNvSpPr txBox="1"/>
          <p:nvPr/>
        </p:nvSpPr>
        <p:spPr>
          <a:xfrm>
            <a:off x="1456765" y="1287264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만개의레시피</a:t>
            </a:r>
            <a:r>
              <a:rPr lang="ko-KR" altLang="en-US" dirty="0"/>
              <a:t> </a:t>
            </a:r>
            <a:r>
              <a:rPr lang="en-US" altLang="ko-KR" dirty="0">
                <a:hlinkClick r:id="rId5"/>
              </a:rPr>
              <a:t>https://www.10000recipe.com/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AB9A56-16D1-474A-8337-C77D4394F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5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3403954" y="172742"/>
            <a:ext cx="5109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RecipeMall</a:t>
            </a:r>
            <a:r>
              <a:rPr lang="ko-KR" altLang="en-US" sz="3200" b="1" dirty="0"/>
              <a:t> 벤치마킹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쇼핑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30B9C-9DC6-A6DE-3639-130C88C3F04A}"/>
              </a:ext>
            </a:extLst>
          </p:cNvPr>
          <p:cNvSpPr txBox="1"/>
          <p:nvPr/>
        </p:nvSpPr>
        <p:spPr>
          <a:xfrm>
            <a:off x="6979023" y="1296789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마켓 </a:t>
            </a:r>
            <a:r>
              <a:rPr lang="ko-KR" altLang="en-US" dirty="0" err="1"/>
              <a:t>컬리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>
                <a:hlinkClick r:id="rId2"/>
              </a:rPr>
              <a:t>https://www.kurly.com/main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9A254-CC17-CE68-4B2E-5B179687D8CA}"/>
              </a:ext>
            </a:extLst>
          </p:cNvPr>
          <p:cNvSpPr txBox="1"/>
          <p:nvPr/>
        </p:nvSpPr>
        <p:spPr>
          <a:xfrm>
            <a:off x="1456765" y="1296789"/>
            <a:ext cx="334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>
                <a:hlinkClick r:id="rId3"/>
              </a:rPr>
              <a:t>https://www.coupang.com/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185802-D589-9EEF-CBD5-7A510F9C4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83" y="2280092"/>
            <a:ext cx="5181600" cy="3010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339F9A-5AD5-92AC-B086-6D641F8A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175" y="2280092"/>
            <a:ext cx="5181600" cy="30107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F5F716-DC89-4C3F-9D7D-BE42A7851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0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4074458" y="115772"/>
            <a:ext cx="4043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RecipeMall</a:t>
            </a:r>
            <a:r>
              <a:rPr lang="ko-KR" altLang="en-US" sz="3200" b="1" dirty="0"/>
              <a:t> 개발환경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7A61697-4791-33F8-EDA7-518446DBF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254036"/>
              </p:ext>
            </p:extLst>
          </p:nvPr>
        </p:nvGraphicFramePr>
        <p:xfrm>
          <a:off x="1231151" y="1203199"/>
          <a:ext cx="9729696" cy="430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2009">
                  <a:extLst>
                    <a:ext uri="{9D8B030D-6E8A-4147-A177-3AD203B41FA5}">
                      <a16:colId xmlns:a16="http://schemas.microsoft.com/office/drawing/2014/main" val="2242893878"/>
                    </a:ext>
                  </a:extLst>
                </a:gridCol>
                <a:gridCol w="6967687">
                  <a:extLst>
                    <a:ext uri="{9D8B030D-6E8A-4147-A177-3AD203B41FA5}">
                      <a16:colId xmlns:a16="http://schemas.microsoft.com/office/drawing/2014/main" val="1696838349"/>
                    </a:ext>
                  </a:extLst>
                </a:gridCol>
              </a:tblGrid>
              <a:tr h="718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TOOL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Visual Studio Code, Eclipse,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STS, SQL Developer, Maven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157714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WAS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Tomcat 9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893592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DBMS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Oracle 18c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762266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JDK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494105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FRAMEWORK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MVC, MVC Spring, </a:t>
                      </a:r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621753"/>
                  </a:ext>
                </a:extLst>
              </a:tr>
              <a:tr h="718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LANGUAGE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JAVA, JSP, JavaScript(</a:t>
                      </a:r>
                      <a:r>
                        <a:rPr lang="en-US" altLang="ko-KR" dirty="0" err="1"/>
                        <a:t>Jquery</a:t>
                      </a:r>
                      <a:r>
                        <a:rPr lang="en-US" altLang="ko-KR" dirty="0"/>
                        <a:t>), SQL, HTML, CSS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35576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B4DC22-3171-4BCD-B572-5A1FA016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" y="136840"/>
            <a:ext cx="1322210" cy="5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05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5CB47-F2BF-B3D9-619D-08CAF73D6E28}"/>
              </a:ext>
            </a:extLst>
          </p:cNvPr>
          <p:cNvSpPr txBox="1"/>
          <p:nvPr/>
        </p:nvSpPr>
        <p:spPr>
          <a:xfrm>
            <a:off x="7646894" y="1503820"/>
            <a:ext cx="1021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02</a:t>
            </a:r>
            <a:endParaRPr lang="ko-KR" alt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73B3C-04DF-42C1-D323-D9E77F3811E0}"/>
              </a:ext>
            </a:extLst>
          </p:cNvPr>
          <p:cNvSpPr txBox="1"/>
          <p:nvPr/>
        </p:nvSpPr>
        <p:spPr>
          <a:xfrm>
            <a:off x="6354480" y="2825979"/>
            <a:ext cx="3606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/>
              <a:t>RecipeMall</a:t>
            </a:r>
            <a:endParaRPr lang="en-US" altLang="ko-KR" sz="5400" dirty="0"/>
          </a:p>
          <a:p>
            <a:r>
              <a:rPr lang="en-US" altLang="ko-KR" sz="5400" dirty="0"/>
              <a:t>    </a:t>
            </a:r>
            <a:r>
              <a:rPr lang="ko-KR" altLang="en-US" sz="5400" dirty="0"/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404AE-7E96-445C-84D7-A2CE9BD091FC}"/>
              </a:ext>
            </a:extLst>
          </p:cNvPr>
          <p:cNvSpPr txBox="1"/>
          <p:nvPr/>
        </p:nvSpPr>
        <p:spPr>
          <a:xfrm>
            <a:off x="5078192" y="4806808"/>
            <a:ext cx="711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/>
              <a:t>(</a:t>
            </a:r>
            <a:r>
              <a:rPr lang="ko-KR" altLang="en-US" sz="1600" dirty="0"/>
              <a:t>프로젝트 일정표</a:t>
            </a:r>
            <a:r>
              <a:rPr lang="en-US" altLang="ko-KR" sz="1600" dirty="0"/>
              <a:t>, </a:t>
            </a:r>
            <a:r>
              <a:rPr lang="ko-KR" altLang="en-US" sz="1600" dirty="0"/>
              <a:t>요구사항 정의서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UseCase</a:t>
            </a:r>
            <a:r>
              <a:rPr lang="en-US" altLang="ko-KR" sz="1600" dirty="0"/>
              <a:t> Diagram,</a:t>
            </a:r>
            <a:r>
              <a:rPr lang="ko-KR" altLang="en-US" sz="1600" dirty="0"/>
              <a:t> 테이블 설계 </a:t>
            </a:r>
            <a:r>
              <a:rPr lang="en-US" altLang="ko-KR" sz="1600" dirty="0"/>
              <a:t>,</a:t>
            </a:r>
            <a:r>
              <a:rPr lang="ko-KR" altLang="en-US" sz="1600" dirty="0"/>
              <a:t>스토리보드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6701584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556</Words>
  <Application>Microsoft Office PowerPoint</Application>
  <PresentationFormat>와이드스크린</PresentationFormat>
  <Paragraphs>176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맑은 고딕</vt:lpstr>
      <vt:lpstr>Arial</vt:lpstr>
      <vt:lpstr>Calibri</vt:lpstr>
      <vt:lpstr>Calibri Light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EZEN</cp:lastModifiedBy>
  <cp:revision>72</cp:revision>
  <dcterms:created xsi:type="dcterms:W3CDTF">2023-06-29T15:05:33Z</dcterms:created>
  <dcterms:modified xsi:type="dcterms:W3CDTF">2023-07-03T10:34:45Z</dcterms:modified>
  <cp:version/>
</cp:coreProperties>
</file>